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3" r:id="rId5"/>
    <p:sldId id="264" r:id="rId6"/>
    <p:sldId id="260" r:id="rId7"/>
    <p:sldId id="261" r:id="rId8"/>
    <p:sldId id="262" r:id="rId9"/>
    <p:sldId id="270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66FD7E-FEC5-4252-8AB7-8D5F0163A447}" type="datetimeFigureOut">
              <a:rPr lang="en-US" smtClean="0"/>
              <a:pPr/>
              <a:t>5/12/2010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29AA7-A8C4-4E51-AAE3-F650EA0E1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29AA7-A8C4-4E51-AAE3-F650EA0E14E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109F6-A9D3-4A5E-A279-B73703B8E8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E2D74-10A1-4296-89BE-12F871CD7C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910A3-704B-4147-9316-0656765C73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D3F0DA-9687-4C63-8532-867C181BE4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C9981-D762-4DEE-8BBD-83F1A112B8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24F8F-7D10-4D0A-BF69-7071277545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E5AF8-6128-4F72-88FC-080739B193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D8421-3E1C-43A5-B08D-DDAB606624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8EF09-CF04-4493-B369-5DFD647B48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A6095-EC57-4D26-A685-F545ABCD97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1DB5F-F55E-4CCC-AB16-1B58177F17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C55F9-571B-4568-BB13-6C48DDC13F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028A90-F6C8-46FC-BD2C-886A48DB957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nwhslmic.wikispaces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Avoiding Plagiarism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Creating a works cited page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Works Cited Page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The words Works Cited should be centered at the top of the page.</a:t>
            </a:r>
          </a:p>
          <a:p>
            <a:pPr>
              <a:lnSpc>
                <a:spcPct val="90000"/>
              </a:lnSpc>
            </a:pPr>
            <a:r>
              <a:rPr lang="en-US" sz="2400"/>
              <a:t>Entries should be listed alphabetically by first word.</a:t>
            </a:r>
          </a:p>
          <a:p>
            <a:pPr>
              <a:lnSpc>
                <a:spcPct val="90000"/>
              </a:lnSpc>
            </a:pPr>
            <a:r>
              <a:rPr lang="en-US" sz="2400"/>
              <a:t>The first line begins at the left margin and all other lines are indented five spaces.</a:t>
            </a:r>
          </a:p>
          <a:p>
            <a:pPr>
              <a:lnSpc>
                <a:spcPct val="90000"/>
              </a:lnSpc>
            </a:pPr>
            <a:r>
              <a:rPr lang="en-US" sz="2400"/>
              <a:t>Entries should be organized exactly as they are on your source card (author’s last name followed by the first name, the source title, and the publishing information).</a:t>
            </a:r>
          </a:p>
          <a:p>
            <a:pPr>
              <a:lnSpc>
                <a:spcPct val="90000"/>
              </a:lnSpc>
            </a:pPr>
            <a:r>
              <a:rPr lang="en-US" sz="2400"/>
              <a:t>The whole page should be double-spaced.</a:t>
            </a:r>
          </a:p>
          <a:p>
            <a:pPr>
              <a:lnSpc>
                <a:spcPct val="90000"/>
              </a:lnSpc>
            </a:pPr>
            <a:r>
              <a:rPr lang="en-US" sz="2400"/>
              <a:t>Correct punctuation should be used.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Works Cited Page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/>
              <a:t>Works Cited</a:t>
            </a:r>
          </a:p>
          <a:p>
            <a:pPr>
              <a:buFontTx/>
              <a:buNone/>
            </a:pPr>
            <a:r>
              <a:rPr lang="en-US"/>
              <a:t>“CIA World Fact Book India.”  </a:t>
            </a:r>
            <a:r>
              <a:rPr lang="en-US" i="1"/>
              <a:t>The World Factbook.  </a:t>
            </a:r>
            <a:r>
              <a:rPr lang="en-US"/>
              <a:t>CIA.  26 April 2010.  Web.  10 May 2010.</a:t>
            </a:r>
          </a:p>
          <a:p>
            <a:pPr>
              <a:buFontTx/>
              <a:buNone/>
            </a:pPr>
            <a:r>
              <a:rPr lang="en-US"/>
              <a:t>Feinstein, Stephen.  </a:t>
            </a:r>
            <a:r>
              <a:rPr lang="en-US" i="1"/>
              <a:t>The 1990s From the Persian Gulf to Y2K.  </a:t>
            </a:r>
            <a:r>
              <a:rPr lang="en-US"/>
              <a:t>Decades of the 20</a:t>
            </a:r>
            <a:r>
              <a:rPr lang="en-US" baseline="30000"/>
              <a:t>th</a:t>
            </a:r>
            <a:r>
              <a:rPr lang="en-US"/>
              <a:t> Centruy.  Berkeley Heights: Enslow, 2001.</a:t>
            </a:r>
          </a:p>
          <a:p>
            <a:pPr algn="ctr">
              <a:buFontTx/>
              <a:buNone/>
            </a:pPr>
            <a:endParaRPr lang="en-US"/>
          </a:p>
          <a:p>
            <a:pPr algn="ctr">
              <a:buFontTx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information must be cited?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Summary – a brief restatement of the main ideas in a source, using your own words</a:t>
            </a:r>
          </a:p>
          <a:p>
            <a:r>
              <a:rPr lang="en-US" b="1"/>
              <a:t>Paraphrase – restates information from a source using your own words</a:t>
            </a:r>
          </a:p>
          <a:p>
            <a:r>
              <a:rPr lang="en-US" b="1"/>
              <a:t>Quotations – the record of the exact words of a written or spoken sour, set off by quotation 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In-text Citations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Each time you use notes that you took from one of your sources (whether it is a summary, paraphrase, or direct quote) in your paper, you must provide a citation for it, which should include the author’s name (or title if author’s name is not available)and the page number(s).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In Text Citations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		India’s form of government is a federal republic.  India gained its independence from the UK on August 15, 1947 (“CIA World Factbook India”).</a:t>
            </a:r>
          </a:p>
          <a:p>
            <a:pPr>
              <a:buFontTx/>
              <a:buNone/>
            </a:pPr>
            <a:r>
              <a:rPr lang="en-US"/>
              <a:t>		On January 16, 1991, television viewers worldwide saw the beginnings of Operation Desert Storm (Feinstein 38).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plagiarism?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Using another’s work as your own</a:t>
            </a:r>
          </a:p>
          <a:p>
            <a:pPr>
              <a:lnSpc>
                <a:spcPct val="90000"/>
              </a:lnSpc>
            </a:pPr>
            <a:r>
              <a:rPr lang="en-US" sz="2400"/>
              <a:t>Copying and pasting anything from the internet without citation</a:t>
            </a:r>
          </a:p>
          <a:p>
            <a:pPr>
              <a:lnSpc>
                <a:spcPct val="90000"/>
              </a:lnSpc>
            </a:pPr>
            <a:r>
              <a:rPr lang="en-US" sz="2400"/>
              <a:t>Retyping or rewriting work from other students, authors, websites, books, etc.</a:t>
            </a:r>
          </a:p>
          <a:p>
            <a:pPr>
              <a:lnSpc>
                <a:spcPct val="90000"/>
              </a:lnSpc>
            </a:pPr>
            <a:r>
              <a:rPr lang="en-US" sz="2400"/>
              <a:t>Failing to document, through the use of parenthetical references, the words of others</a:t>
            </a:r>
          </a:p>
          <a:p>
            <a:pPr>
              <a:lnSpc>
                <a:spcPct val="90000"/>
              </a:lnSpc>
            </a:pPr>
            <a:r>
              <a:rPr lang="en-US" sz="2400"/>
              <a:t>Failing to submit a Works Cited Page.</a:t>
            </a:r>
          </a:p>
          <a:p>
            <a:pPr>
              <a:lnSpc>
                <a:spcPct val="90000"/>
              </a:lnSpc>
            </a:pPr>
            <a:r>
              <a:rPr lang="en-US" sz="2400"/>
              <a:t>Including an incomplete Works Cited Page (one that does not list all sources used within the paper)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 </a:t>
            </a:r>
            <a:r>
              <a:rPr lang="en-US" sz="2400" i="1"/>
              <a:t>- from the NWLSD Research Manual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Print Source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Author</a:t>
            </a:r>
          </a:p>
          <a:p>
            <a:r>
              <a:rPr lang="en-US"/>
              <a:t>Book Title</a:t>
            </a:r>
          </a:p>
          <a:p>
            <a:r>
              <a:rPr lang="en-US"/>
              <a:t>Place of Publication</a:t>
            </a:r>
          </a:p>
          <a:p>
            <a:r>
              <a:rPr lang="en-US"/>
              <a:t>Publisher</a:t>
            </a:r>
          </a:p>
          <a:p>
            <a:r>
              <a:rPr lang="en-US"/>
              <a:t>Year of Publication</a:t>
            </a:r>
          </a:p>
          <a:p>
            <a:r>
              <a:rPr lang="en-US"/>
              <a:t>Medium of Publication (print or web)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 the Information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Author</a:t>
            </a:r>
          </a:p>
          <a:p>
            <a:r>
              <a:rPr lang="en-US" sz="2800"/>
              <a:t>Book Title</a:t>
            </a:r>
          </a:p>
          <a:p>
            <a:r>
              <a:rPr lang="en-US" sz="2800"/>
              <a:t>Series Title (if applicable)</a:t>
            </a:r>
          </a:p>
          <a:p>
            <a:r>
              <a:rPr lang="en-US" sz="2800"/>
              <a:t>Place of Publication</a:t>
            </a:r>
          </a:p>
          <a:p>
            <a:r>
              <a:rPr lang="en-US" sz="2800"/>
              <a:t>Publisher</a:t>
            </a:r>
          </a:p>
          <a:p>
            <a:r>
              <a:rPr lang="en-US" sz="2800"/>
              <a:t>Year of Publication</a:t>
            </a:r>
          </a:p>
          <a:p>
            <a:pPr>
              <a:buFontTx/>
              <a:buNone/>
            </a:pPr>
            <a:endParaRPr lang="en-US" sz="2800"/>
          </a:p>
        </p:txBody>
      </p:sp>
      <p:pic>
        <p:nvPicPr>
          <p:cNvPr id="12297" name="Picture 9" descr="scan001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1263" y="1600200"/>
            <a:ext cx="4098925" cy="5638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Source Card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Feinstein, Stephen.  </a:t>
            </a:r>
            <a:r>
              <a:rPr lang="en-US" i="1"/>
              <a:t>The 1990s From the Persian Gulf to Y2K.  </a:t>
            </a:r>
            <a:r>
              <a:rPr lang="en-US"/>
              <a:t>Decades of the 20</a:t>
            </a:r>
            <a:r>
              <a:rPr lang="en-US" baseline="30000"/>
              <a:t>th</a:t>
            </a:r>
            <a:r>
              <a:rPr lang="en-US"/>
              <a:t> Centruy.  Berkeley Heights: Enslow, 2001.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Source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000"/>
              <a:t>Not every Web page will provide all of the following information. However, collect as much of the following information as possible both for your citations and for your research notes:</a:t>
            </a:r>
          </a:p>
          <a:p>
            <a:r>
              <a:rPr lang="en-US" sz="2000"/>
              <a:t>Author name (if available)</a:t>
            </a:r>
          </a:p>
          <a:p>
            <a:r>
              <a:rPr lang="en-US" sz="2000"/>
              <a:t>Title of web page </a:t>
            </a:r>
          </a:p>
          <a:p>
            <a:r>
              <a:rPr lang="en-US" sz="2000"/>
              <a:t>Title of the web site</a:t>
            </a:r>
          </a:p>
          <a:p>
            <a:r>
              <a:rPr lang="en-US" sz="2000"/>
              <a:t>Publisher/Sponsoring organization</a:t>
            </a:r>
          </a:p>
          <a:p>
            <a:r>
              <a:rPr lang="en-US" sz="2000"/>
              <a:t>Date updated/Publication Date</a:t>
            </a:r>
          </a:p>
          <a:p>
            <a:r>
              <a:rPr lang="en-US" sz="2000"/>
              <a:t>Date you accessed the web site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 the Information</a:t>
            </a: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362200" cy="4525963"/>
          </a:xfrm>
        </p:spPr>
        <p:txBody>
          <a:bodyPr/>
          <a:lstStyle/>
          <a:p>
            <a:r>
              <a:rPr lang="en-US" sz="2400"/>
              <a:t>Author</a:t>
            </a:r>
          </a:p>
          <a:p>
            <a:r>
              <a:rPr lang="en-US" sz="2400"/>
              <a:t>Title of web page</a:t>
            </a:r>
          </a:p>
          <a:p>
            <a:r>
              <a:rPr lang="en-US" sz="2400"/>
              <a:t>Title of web site</a:t>
            </a:r>
          </a:p>
          <a:p>
            <a:r>
              <a:rPr lang="en-US" sz="2400"/>
              <a:t>Publisher / Sponsoring organization</a:t>
            </a:r>
          </a:p>
          <a:p>
            <a:r>
              <a:rPr lang="en-US" sz="2400"/>
              <a:t>Date updated</a:t>
            </a:r>
          </a:p>
          <a:p>
            <a:r>
              <a:rPr lang="en-US" sz="2400"/>
              <a:t>Date accessed</a:t>
            </a:r>
          </a:p>
          <a:p>
            <a:endParaRPr lang="en-US" sz="2400"/>
          </a:p>
          <a:p>
            <a:endParaRPr lang="en-US" sz="2400"/>
          </a:p>
        </p:txBody>
      </p:sp>
      <p:pic>
        <p:nvPicPr>
          <p:cNvPr id="7178" name="Picture 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1800" y="1600200"/>
            <a:ext cx="57150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Source Card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“CIA World Fact Book India.”  </a:t>
            </a:r>
            <a:r>
              <a:rPr lang="en-US" i="1"/>
              <a:t>The World Factbook.  </a:t>
            </a:r>
            <a:r>
              <a:rPr lang="en-US"/>
              <a:t>CIA.  26 April 2010.  Web.  10 May 2010.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a Works Cited Page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Once you’ve found a resource with information that you want to use, you should take down some information about that source.</a:t>
            </a:r>
          </a:p>
          <a:p>
            <a:r>
              <a:rPr lang="en-US"/>
              <a:t>Use the NWLSD Research Manual to assist you.  It’s available in the library and online at </a:t>
            </a:r>
            <a:r>
              <a:rPr lang="en-US">
                <a:hlinkClick r:id="rId3"/>
              </a:rPr>
              <a:t>http://nwhslmic.wikispaces.com/</a:t>
            </a:r>
            <a:r>
              <a:rPr lang="en-US"/>
              <a:t>.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588</Words>
  <Application>Microsoft Office PowerPoint</Application>
  <PresentationFormat>On-screen Show (4:3)</PresentationFormat>
  <Paragraphs>80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Avoiding Plagiarism</vt:lpstr>
      <vt:lpstr>What is plagiarism?</vt:lpstr>
      <vt:lpstr>Print Source</vt:lpstr>
      <vt:lpstr>Finding the Information</vt:lpstr>
      <vt:lpstr>Sample Source Card</vt:lpstr>
      <vt:lpstr>Internet Source</vt:lpstr>
      <vt:lpstr>Finding the Information</vt:lpstr>
      <vt:lpstr>Sample Source Card</vt:lpstr>
      <vt:lpstr>Creating a Works Cited Page</vt:lpstr>
      <vt:lpstr>Works Cited Page</vt:lpstr>
      <vt:lpstr>Sample Works Cited Page</vt:lpstr>
      <vt:lpstr>What information must be cited?</vt:lpstr>
      <vt:lpstr>In-text Citations</vt:lpstr>
      <vt:lpstr>Sample In Text Citations</vt:lpstr>
    </vt:vector>
  </TitlesOfParts>
  <Company>nwlsd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Avoiding Plagiarism</dc:title>
  <dc:creator>millbe</dc:creator>
  <cp:lastModifiedBy>Bethany Miller</cp:lastModifiedBy>
  <cp:revision>8</cp:revision>
  <dcterms:created xsi:type="dcterms:W3CDTF">2010-05-10T17:25:28Z</dcterms:created>
  <dcterms:modified xsi:type="dcterms:W3CDTF">2010-05-12T14:19:58Z</dcterms:modified>
</cp:coreProperties>
</file>